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70" r:id="rId2"/>
    <p:sldId id="267" r:id="rId3"/>
    <p:sldId id="268" r:id="rId4"/>
    <p:sldId id="269" r:id="rId5"/>
    <p:sldId id="271" r:id="rId6"/>
    <p:sldId id="278" r:id="rId7"/>
    <p:sldId id="273" r:id="rId8"/>
    <p:sldId id="279" r:id="rId9"/>
    <p:sldId id="276" r:id="rId10"/>
    <p:sldId id="277" r:id="rId11"/>
    <p:sldId id="274" r:id="rId12"/>
    <p:sldId id="272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2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F5B2DB-CBFA-45E7-ACDE-D5688244DD5E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07A64-71C6-4E79-BBB0-79B32BAC49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399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c9b73dbe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c9b73dbe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c9b73dbee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2B351-C02E-4612-AE62-3F5E26396D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1C70A8E-62C8-4382-9F86-0FA03D8AFE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700440-A404-4123-A8AC-2DA1F0C82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CFBAA-55CF-4FBF-9918-B5ECE2411102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B2332A-6EFF-4ADC-A209-74A8829A8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E0FBCD-3BD0-4509-B434-0A5F10AD4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0253-0ECC-46C1-AB38-2734883F1E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24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3370AC-14AF-4130-9457-10E2A1D72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B23BEE-B008-4B5A-B35C-C52F555DCE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6DA107-9AD2-4C77-95D1-4D118204F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CFBAA-55CF-4FBF-9918-B5ECE2411102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36F962-20DE-4889-915B-7939FB8D5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29BCEA-D635-4F1A-B1E5-C35117656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0253-0ECC-46C1-AB38-2734883F1E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99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4B7D26C-07BF-4770-BB63-9FCD524134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A84E9A1-AF1F-4826-AAF6-285D072DEA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17D2AC-AAE9-4994-B27D-7FC48F700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CFBAA-55CF-4FBF-9918-B5ECE2411102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95B0BA-01B7-4389-A059-6F0B68826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5CE897-C3AB-4B71-8DAD-2D8ACE608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0253-0ECC-46C1-AB38-2734883F1E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219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996641-F435-4B06-97E9-CAE6DD050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0E5A7B-8FCB-4D6A-B2A0-0F1B63731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C67BD4-193E-4DD4-A805-CE6B948B4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CFBAA-55CF-4FBF-9918-B5ECE2411102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F149FE-8D58-4E77-A4B4-78C5ECF41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794DE0-F6E0-4481-A089-2EE70063E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0253-0ECC-46C1-AB38-2734883F1E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317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C4CB7A-DC18-41B3-A0E9-ED35F4784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838358-F16B-42B3-BBB0-3E7FE78CF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245B46-C2B1-40DF-B2C9-7A83AFA96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CFBAA-55CF-4FBF-9918-B5ECE2411102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DBC464-28EA-499E-8DF0-A0FF324EB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96A82C-64FC-4993-BA90-177D9105A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0253-0ECC-46C1-AB38-2734883F1E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398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2D8B60-26B3-412E-9D4A-AAC92900B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606F30-3A5D-4F70-8612-ADEBAD6401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8A8519-AE51-4E93-9211-4F3770B58D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5679AC-4D38-4952-A561-4D046B2DA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CFBAA-55CF-4FBF-9918-B5ECE2411102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0F6707-785B-4DD4-87BA-521F289EE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B57DD1-E4FA-476F-B8E6-C278E78D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0253-0ECC-46C1-AB38-2734883F1E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29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7374B0-CE35-4D04-AE0C-7CD662ECF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74DDE4-10F3-492E-8295-A6B0A2118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2C146E-E5C2-4318-817D-D368845F6E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D52D885-C57B-4E27-BB37-BFC872C4CE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EA68599-F397-46BA-8082-D030F72F59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F3A66A2-D9F5-41DC-B0AF-77EAEE749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CFBAA-55CF-4FBF-9918-B5ECE2411102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00A1AA4-1998-4273-B6D4-BD4FA7E0A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C816892-E26B-4543-BDE0-E0E0C8BC1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0253-0ECC-46C1-AB38-2734883F1E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654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CEC35-3F78-4C39-A9B5-5B4260191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6772BBE-EB2E-4D95-BA70-7481E654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CFBAA-55CF-4FBF-9918-B5ECE2411102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870C03-3686-4552-BFB7-062274BD2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AAAC70-E958-4A7F-9754-E74BD7C43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0253-0ECC-46C1-AB38-2734883F1E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499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C5ADAB5-A30E-4AB5-95B2-6ACB09191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CFBAA-55CF-4FBF-9918-B5ECE2411102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8DCA9F2-0920-4F9A-9DC5-3D5327ECD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8B1F01-7320-43BD-9739-D3C69538F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0253-0ECC-46C1-AB38-2734883F1E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62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C87C53-76C5-4132-AFCD-365F92076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8CEA5E-C066-4B23-8237-1A6677EEC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7F68AE-3688-4119-B99C-30D3B450C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C8298F-3C8C-4550-A17A-96F0B5153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CFBAA-55CF-4FBF-9918-B5ECE2411102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7C80B7-9427-4506-BC20-72BE9E3FE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E73FAA-891C-4E69-9873-75B8987A8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0253-0ECC-46C1-AB38-2734883F1E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826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56E321-34DE-4264-A38C-99F52540A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ACDF2D9-F39A-40A4-A19C-B2C0AC271B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3B22D03-B1EF-40F7-BA4F-06E556387B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D3291F-3EC8-4BC1-9E1D-B377DCDEB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CFBAA-55CF-4FBF-9918-B5ECE2411102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59768A-258C-44B9-9E7F-656D218F3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BF770D-9AC0-48FA-A025-E53B6F627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0253-0ECC-46C1-AB38-2734883F1E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6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2C5F321-B25F-427D-AEAC-9A2809314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651420-A8FF-4009-BC89-099196699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55D359-7F80-4B78-ABD1-3DEB932F4E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CFBAA-55CF-4FBF-9918-B5ECE2411102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28FC65-D4D8-4406-A10F-A349A0BFB3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8D99C7-B3D3-4DC0-9BEF-D301531ACA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00253-0ECC-46C1-AB38-2734883F1E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318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86BB4-BDCB-4BE4-8CF4-9EDFF7A558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66204"/>
            <a:ext cx="9144000" cy="1035211"/>
          </a:xfrm>
        </p:spPr>
        <p:txBody>
          <a:bodyPr/>
          <a:lstStyle/>
          <a:p>
            <a:r>
              <a:rPr lang="ko-KR" altLang="en-US" dirty="0" err="1"/>
              <a:t>유스케이스</a:t>
            </a:r>
            <a:r>
              <a:rPr lang="ko-KR" altLang="en-US" dirty="0"/>
              <a:t> 변경사항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685C699-3CA5-4680-968D-FE2176FBE2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74754"/>
            <a:ext cx="9144000" cy="165576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/>
              <a:t>블루투스 </a:t>
            </a:r>
            <a:r>
              <a:rPr lang="en-US" altLang="ko-KR" dirty="0"/>
              <a:t>4.0 </a:t>
            </a:r>
            <a:r>
              <a:rPr lang="ko-KR" altLang="en-US" dirty="0"/>
              <a:t>모델에서 지원하지 않는 </a:t>
            </a:r>
            <a:r>
              <a:rPr lang="ko-KR" altLang="en-US" dirty="0" err="1"/>
              <a:t>자동페어링과</a:t>
            </a:r>
            <a:r>
              <a:rPr lang="ko-KR" altLang="en-US" dirty="0"/>
              <a:t> 관련된 </a:t>
            </a:r>
            <a:r>
              <a:rPr lang="ko-KR" altLang="en-US" dirty="0" err="1"/>
              <a:t>유스케이스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삭제</a:t>
            </a:r>
            <a:endParaRPr lang="en-US" altLang="ko-KR" dirty="0">
              <a:solidFill>
                <a:srgbClr val="FF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/>
              <a:t>이를 대체하여 수동으로 </a:t>
            </a:r>
            <a:r>
              <a:rPr lang="ko-KR" altLang="en-US" dirty="0" err="1"/>
              <a:t>페어링하는</a:t>
            </a:r>
            <a:r>
              <a:rPr lang="ko-KR" altLang="en-US" dirty="0"/>
              <a:t> </a:t>
            </a:r>
            <a:r>
              <a:rPr lang="ko-KR" altLang="en-US" dirty="0" err="1"/>
              <a:t>유스케이스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70C0"/>
                </a:solidFill>
              </a:rPr>
              <a:t>추가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E7FA2A-CDED-4094-94B3-0677E2CEDDE8}"/>
              </a:ext>
            </a:extLst>
          </p:cNvPr>
          <p:cNvSpPr txBox="1"/>
          <p:nvPr/>
        </p:nvSpPr>
        <p:spPr>
          <a:xfrm>
            <a:off x="8556770" y="6534835"/>
            <a:ext cx="37442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Oh My Umbrella!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이한나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임유경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박지우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김민중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697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3EC388-1E03-46B1-ADAB-2BF5D1D4C3E0}"/>
              </a:ext>
            </a:extLst>
          </p:cNvPr>
          <p:cNvSpPr txBox="1"/>
          <p:nvPr/>
        </p:nvSpPr>
        <p:spPr>
          <a:xfrm>
            <a:off x="385891" y="1755487"/>
            <a:ext cx="6089553" cy="814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5) </a:t>
            </a:r>
            <a:r>
              <a:rPr lang="ko-KR" alt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블루투스 감지</a:t>
            </a:r>
            <a:endParaRPr lang="en-US" altLang="ko-KR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D1F943-2AD2-4212-ADEF-7DC3E7752BBC}"/>
              </a:ext>
            </a:extLst>
          </p:cNvPr>
          <p:cNvSpPr txBox="1"/>
          <p:nvPr/>
        </p:nvSpPr>
        <p:spPr>
          <a:xfrm>
            <a:off x="469781" y="2737676"/>
            <a:ext cx="4480926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/>
              <a:t>워치에서</a:t>
            </a:r>
            <a:r>
              <a:rPr lang="ko-KR" altLang="en-US" dirty="0"/>
              <a:t> </a:t>
            </a:r>
            <a:r>
              <a:rPr lang="ko-KR" altLang="en-US" dirty="0" err="1"/>
              <a:t>블루이노</a:t>
            </a:r>
            <a:r>
              <a:rPr lang="ko-KR" altLang="en-US" dirty="0"/>
              <a:t> </a:t>
            </a:r>
            <a:r>
              <a:rPr lang="en-US" altLang="ko-KR" dirty="0"/>
              <a:t>4.0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    Scan, Connect, Disconnect </a:t>
            </a:r>
            <a:r>
              <a:rPr lang="ko-KR" altLang="en-US" dirty="0"/>
              <a:t>감지 성공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자동으로 재연결은 실패</a:t>
            </a:r>
            <a:r>
              <a:rPr lang="en-US" altLang="ko-KR" dirty="0"/>
              <a:t> (4.1</a:t>
            </a:r>
            <a:r>
              <a:rPr lang="ko-KR" altLang="en-US" dirty="0"/>
              <a:t>부터 지원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KakaoTalk_20210313_132827841">
            <a:hlinkClick r:id="" action="ppaction://media"/>
            <a:extLst>
              <a:ext uri="{FF2B5EF4-FFF2-40B4-BE49-F238E27FC236}">
                <a16:creationId xmlns:a16="http://schemas.microsoft.com/office/drawing/2014/main" id="{94382AF5-15A2-419E-B35E-8C2BF3946D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83655" y="145553"/>
            <a:ext cx="5858261" cy="58582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7C08C2-CDFC-4CE6-8907-65E09683AF45}"/>
              </a:ext>
            </a:extLst>
          </p:cNvPr>
          <p:cNvSpPr txBox="1"/>
          <p:nvPr/>
        </p:nvSpPr>
        <p:spPr>
          <a:xfrm>
            <a:off x="8556770" y="6534835"/>
            <a:ext cx="37442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Oh My Umbrella!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이한나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임유경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박지우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김민중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1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F159C5-AE45-4E03-A778-B2B3C85572FC}"/>
              </a:ext>
            </a:extLst>
          </p:cNvPr>
          <p:cNvSpPr txBox="1"/>
          <p:nvPr/>
        </p:nvSpPr>
        <p:spPr>
          <a:xfrm>
            <a:off x="685594" y="2569896"/>
            <a:ext cx="4034116" cy="2222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Connect </a:t>
            </a:r>
            <a:r>
              <a:rPr lang="ko-KR" altLang="en-US" dirty="0"/>
              <a:t>됐을 때</a:t>
            </a:r>
            <a:endParaRPr lang="en-US" altLang="ko-KR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/>
              <a:t>블루이노에</a:t>
            </a:r>
            <a:r>
              <a:rPr lang="ko-KR" altLang="en-US" dirty="0"/>
              <a:t> 값이 전송됐을 때</a:t>
            </a:r>
            <a:endParaRPr lang="en-US" altLang="ko-KR" dirty="0"/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Disconnect </a:t>
            </a:r>
            <a:r>
              <a:rPr lang="ko-KR" altLang="en-US" dirty="0"/>
              <a:t>됐을 때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삐 소리 나기 성공</a:t>
            </a:r>
          </a:p>
        </p:txBody>
      </p:sp>
      <p:pic>
        <p:nvPicPr>
          <p:cNvPr id="6" name="소리내기">
            <a:hlinkClick r:id="" action="ppaction://media"/>
            <a:extLst>
              <a:ext uri="{FF2B5EF4-FFF2-40B4-BE49-F238E27FC236}">
                <a16:creationId xmlns:a16="http://schemas.microsoft.com/office/drawing/2014/main" id="{12378F1D-8FE9-499A-AB78-798BF7F156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66178" y="143190"/>
            <a:ext cx="5940228" cy="59402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4D039C-5AAD-4AA4-B9E5-ACF2C2D7FDC7}"/>
              </a:ext>
            </a:extLst>
          </p:cNvPr>
          <p:cNvSpPr txBox="1"/>
          <p:nvPr/>
        </p:nvSpPr>
        <p:spPr>
          <a:xfrm>
            <a:off x="385891" y="1755487"/>
            <a:ext cx="6089553" cy="814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000" dirty="0">
                <a:latin typeface="+mj-lt"/>
                <a:ea typeface="+mj-ea"/>
                <a:cs typeface="+mj-cs"/>
              </a:rPr>
              <a:t>6</a:t>
            </a:r>
            <a:r>
              <a:rPr lang="en-US" altLang="ko-KR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 </a:t>
            </a:r>
            <a:r>
              <a:rPr lang="ko-KR" altLang="en-US" sz="3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블루이노</a:t>
            </a:r>
            <a:r>
              <a:rPr lang="ko-KR" alt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스피커 테스트</a:t>
            </a:r>
            <a:endParaRPr lang="en-US" altLang="ko-KR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9943C2-9020-4750-B040-35F728870300}"/>
              </a:ext>
            </a:extLst>
          </p:cNvPr>
          <p:cNvSpPr txBox="1"/>
          <p:nvPr/>
        </p:nvSpPr>
        <p:spPr>
          <a:xfrm>
            <a:off x="8556770" y="6534835"/>
            <a:ext cx="37442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Oh My Umbrella!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이한나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임유경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박지우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김민중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261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EBD1DF1-C06C-4CCB-8D30-1D2A80BC7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847" y="1876650"/>
            <a:ext cx="3016500" cy="3987253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9A056082-8A0D-4875-9E27-196BD4C87411}"/>
              </a:ext>
            </a:extLst>
          </p:cNvPr>
          <p:cNvSpPr/>
          <p:nvPr/>
        </p:nvSpPr>
        <p:spPr>
          <a:xfrm>
            <a:off x="2759979" y="3917659"/>
            <a:ext cx="553672" cy="5536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61949B1-FE4D-4F6D-B140-3D7F02DB7DE8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2197915" y="3091341"/>
            <a:ext cx="643147" cy="9074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40949C-556A-4E27-AF98-C8B1F0393527}"/>
              </a:ext>
            </a:extLst>
          </p:cNvPr>
          <p:cNvSpPr txBox="1"/>
          <p:nvPr/>
        </p:nvSpPr>
        <p:spPr>
          <a:xfrm>
            <a:off x="1314267" y="2697541"/>
            <a:ext cx="15267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</a:rPr>
              <a:t>우산 찾기 버튼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BCD2EE-BD13-49C9-99CE-9FB9DD3F6FCC}"/>
              </a:ext>
            </a:extLst>
          </p:cNvPr>
          <p:cNvSpPr txBox="1"/>
          <p:nvPr/>
        </p:nvSpPr>
        <p:spPr>
          <a:xfrm>
            <a:off x="6947781" y="2897155"/>
            <a:ext cx="3379067" cy="1112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우산 찾기 버튼을 눌렀을 때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>
                <a:sym typeface="Wingdings" panose="05000000000000000000" pitchFamily="2" charset="2"/>
              </a:rPr>
              <a:t>   </a:t>
            </a:r>
            <a:r>
              <a:rPr lang="ko-KR" altLang="en-US" dirty="0"/>
              <a:t>스피커에서 삐 소리가 남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E5AB32-7654-4281-A7EB-92BDCADC9856}"/>
              </a:ext>
            </a:extLst>
          </p:cNvPr>
          <p:cNvSpPr txBox="1"/>
          <p:nvPr/>
        </p:nvSpPr>
        <p:spPr>
          <a:xfrm>
            <a:off x="763396" y="815105"/>
            <a:ext cx="5629014" cy="814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000" dirty="0">
                <a:latin typeface="+mj-lt"/>
                <a:ea typeface="+mj-ea"/>
                <a:cs typeface="+mj-cs"/>
              </a:rPr>
              <a:t>7) </a:t>
            </a:r>
            <a:r>
              <a:rPr lang="ko-KR" altLang="en-US" sz="3000" dirty="0">
                <a:latin typeface="+mj-lt"/>
                <a:ea typeface="+mj-ea"/>
                <a:cs typeface="+mj-cs"/>
              </a:rPr>
              <a:t>우산 찾기 버튼 활성화</a:t>
            </a:r>
            <a:endParaRPr lang="en-US" altLang="ko-KR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FEF52-49B8-455C-8BBC-4ABA3AD99F34}"/>
              </a:ext>
            </a:extLst>
          </p:cNvPr>
          <p:cNvSpPr txBox="1"/>
          <p:nvPr/>
        </p:nvSpPr>
        <p:spPr>
          <a:xfrm>
            <a:off x="8556770" y="6534835"/>
            <a:ext cx="37442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Oh My Umbrella!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이한나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임유경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박지우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김민중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632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/>
          <p:nvPr/>
        </p:nvSpPr>
        <p:spPr>
          <a:xfrm>
            <a:off x="609600" y="6366926"/>
            <a:ext cx="10972800" cy="4910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 sz="216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" name="Google Shape;192;p24"/>
          <p:cNvSpPr/>
          <p:nvPr/>
        </p:nvSpPr>
        <p:spPr>
          <a:xfrm>
            <a:off x="430020" y="97380"/>
            <a:ext cx="2538000" cy="49104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 sz="216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4" name="Google Shape;194;p24"/>
          <p:cNvGraphicFramePr/>
          <p:nvPr/>
        </p:nvGraphicFramePr>
        <p:xfrm>
          <a:off x="822346" y="824082"/>
          <a:ext cx="10547310" cy="54607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90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5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유스케이스명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잃어버린 우산과 가까워짐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09710" marR="109710" marT="109710" marB="10971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87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개요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우산과 워치의 거리가 통신 가능할 만큼 가까워지면, 워치는 알림을 보낸다.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19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관련 액터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우산, 워치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18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선행조건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우산과 워치 사이의 거리가 일정 거리 이하로 가까워 진 상태이다.</a:t>
                      </a:r>
                      <a:endParaRPr sz="12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워치의 블루투스가 켜져 있는 상태이다.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09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이벤트 흐름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기본 흐름:</a:t>
                      </a:r>
                      <a:endParaRPr sz="1200" u="none" strike="noStrike" cap="none"/>
                    </a:p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sz="1200" u="none" strike="noStrike" cap="none"/>
                        <a:t>시스템은 우산의 블루투스 신호를 감지해 연결한다.</a:t>
                      </a:r>
                      <a:endParaRPr sz="1200" u="none" strike="noStrike" cap="none"/>
                    </a:p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워치는 우산과 거리가 가까워졌다는 알림을 울린다.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워치 앱 메인화면</a:t>
                      </a: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에 </a:t>
                      </a: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“[디바이스 이름]”</a:t>
                      </a: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 과 </a:t>
                      </a: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“연결됨”</a:t>
                      </a: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을 띄운다.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717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후행 조건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워치와 우산은 블루투스로 연결되어야 한다.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824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대안 흐름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2-1. 워치가 진동모드일 경우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워치는 진동 알람을 보낸다.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워치는 “우산과 연결됨”이라는 메시지를 띄운다.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흐름 3으로 이동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2-2. 워치가 소리모드일 경우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워치는 소리 알람을 보낸다.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워치는 “우산과 연결됨”이라는 메시지를 띄운다.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흐름 3으로 이동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161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비기능적 요구사항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성능 : 우산과 워치가 연결된 직후 3초 이내로 워치에 알림이 울려야 한다.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95" name="Google Shape;195;p24"/>
          <p:cNvSpPr txBox="1"/>
          <p:nvPr/>
        </p:nvSpPr>
        <p:spPr>
          <a:xfrm>
            <a:off x="426720" y="97380"/>
            <a:ext cx="2595240" cy="29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altLang="en-US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유스케이스 명세서 </a:t>
            </a:r>
            <a:r>
              <a:rPr lang="en-US" altLang="ko-KR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r>
            <a:endParaRPr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p24"/>
          <p:cNvSpPr txBox="1"/>
          <p:nvPr/>
        </p:nvSpPr>
        <p:spPr>
          <a:xfrm>
            <a:off x="3227070" y="114091"/>
            <a:ext cx="1108800" cy="62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r>
              <a:rPr lang="ko-KR" altLang="en-US" sz="2640" b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삭제</a:t>
            </a:r>
            <a:endParaRPr sz="2640" b="1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37DB65-E728-4DCD-96FB-1626F09D8BC9}"/>
              </a:ext>
            </a:extLst>
          </p:cNvPr>
          <p:cNvSpPr txBox="1"/>
          <p:nvPr/>
        </p:nvSpPr>
        <p:spPr>
          <a:xfrm>
            <a:off x="8556770" y="6534835"/>
            <a:ext cx="37442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Oh My Umbrella!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이한나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임유경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박지우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김민중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/>
          <p:nvPr/>
        </p:nvSpPr>
        <p:spPr>
          <a:xfrm>
            <a:off x="430020" y="97380"/>
            <a:ext cx="2538000" cy="49104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 sz="216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" name="Google Shape;203;p25"/>
          <p:cNvSpPr/>
          <p:nvPr/>
        </p:nvSpPr>
        <p:spPr>
          <a:xfrm>
            <a:off x="609600" y="6366926"/>
            <a:ext cx="10972800" cy="4910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 sz="216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05" name="Google Shape;205;p25"/>
          <p:cNvGraphicFramePr/>
          <p:nvPr/>
        </p:nvGraphicFramePr>
        <p:xfrm>
          <a:off x="822346" y="824082"/>
          <a:ext cx="10547310" cy="5643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90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5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유스케이스명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우산 충전 후 재연결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09710" marR="109710" marT="109710" marB="10971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87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개요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방전되었던 우산 배터리가 충전되어 워치와 통신이 가능하게 된 경우, 워치는 알림을 보낸다.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19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관련 액터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우산, 워치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80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선행조건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우산과 워치 사이의 거리가 일정 거리 이하로 가까워 진 상태이다.</a:t>
                      </a:r>
                      <a:endParaRPr sz="12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우산 배터리가 충전된 상태이다.</a:t>
                      </a:r>
                      <a:endParaRPr sz="12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워치의 블루투스가 켜져 있는 상태이다.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09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이벤트 흐름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기본 흐름:</a:t>
                      </a:r>
                      <a:endParaRPr sz="1200" u="none" strike="noStrike" cap="none"/>
                    </a:p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sz="1200" u="none" strike="noStrike" cap="none"/>
                        <a:t>시스템은 우산의 블루투스 신호를 감지해 연결한다.</a:t>
                      </a:r>
                      <a:endParaRPr sz="1200" u="none" strike="noStrike" cap="none"/>
                    </a:p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워치는 우산과 연결되었다는 알림을 울린다.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워치 앱 메인화면</a:t>
                      </a: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에 </a:t>
                      </a: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“[디바이스 이름]”</a:t>
                      </a: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 과 </a:t>
                      </a: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“연결됨”</a:t>
                      </a: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을 띄운다.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717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후행 조건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워치와 우산은 블루투스로 연결되어야 한다.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824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대안 흐름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2-1. 워치가 진동모드일 경우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워치는 진동 알람을 보낸다.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워치는 “우산과 연결됨”이라는 메시지를 띄운다.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흐름 3으로 이동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2-2. 워치가 소리모드일 경우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워치는 소리 알람을 보낸다.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워치는 “우산과 연결됨”이라는 메시지를 띄운다.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흐름 3으로 이동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161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비기능적 요구사항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성능 : 우산과 워치가 연결된 직후 3초 이내로 워치에 알림이 울려야 한다.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06" name="Google Shape;206;p25"/>
          <p:cNvSpPr txBox="1"/>
          <p:nvPr/>
        </p:nvSpPr>
        <p:spPr>
          <a:xfrm>
            <a:off x="426720" y="97380"/>
            <a:ext cx="2595240" cy="29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altLang="en-US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유스케이스 명세서 </a:t>
            </a:r>
            <a:r>
              <a:rPr lang="en-US" altLang="ko-KR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11</a:t>
            </a:r>
            <a:endParaRPr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p25"/>
          <p:cNvSpPr txBox="1"/>
          <p:nvPr/>
        </p:nvSpPr>
        <p:spPr>
          <a:xfrm>
            <a:off x="3227070" y="114091"/>
            <a:ext cx="1108800" cy="62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r>
              <a:rPr lang="ko-KR" altLang="en-US" sz="264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삭제</a:t>
            </a:r>
            <a:endParaRPr sz="2640" b="1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5FEC06-E344-478A-8290-4B8028105A1E}"/>
              </a:ext>
            </a:extLst>
          </p:cNvPr>
          <p:cNvSpPr txBox="1"/>
          <p:nvPr/>
        </p:nvSpPr>
        <p:spPr>
          <a:xfrm>
            <a:off x="8556770" y="6534835"/>
            <a:ext cx="37442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Oh My Umbrella!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이한나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임유경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박지우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김민중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/>
          <p:nvPr/>
        </p:nvSpPr>
        <p:spPr>
          <a:xfrm>
            <a:off x="430020" y="97380"/>
            <a:ext cx="2595240" cy="49104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 sz="216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4" name="Google Shape;214;p26"/>
          <p:cNvSpPr txBox="1"/>
          <p:nvPr/>
        </p:nvSpPr>
        <p:spPr>
          <a:xfrm>
            <a:off x="544320" y="97380"/>
            <a:ext cx="2595240" cy="29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altLang="en-US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유스케이스 명세서 </a:t>
            </a:r>
            <a:r>
              <a:rPr lang="en-US" altLang="ko-KR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r>
            <a:endParaRPr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5" name="Google Shape;215;p26"/>
          <p:cNvGraphicFramePr/>
          <p:nvPr/>
        </p:nvGraphicFramePr>
        <p:xfrm>
          <a:off x="822346" y="728652"/>
          <a:ext cx="10547310" cy="5595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90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5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유스케이스명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재연결</a:t>
                      </a:r>
                      <a:endParaRPr sz="12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09710" marR="109710" marT="109710" marB="10971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개요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/>
                        <a:t>우산과 워치를 재연결하고, 연결 결과에 대한 알람을 보낸다.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관련 액터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우산, 워치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80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선행조건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우산과 워치 사이의 거리가 일정 거리 이하로 가까워 진 상태이다.</a:t>
                      </a:r>
                      <a:endParaRPr sz="12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우산 배터리가 충전된 상태이다.</a:t>
                      </a:r>
                      <a:endParaRPr sz="12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워치의 블루투스가 켜져 있는 상태이다.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6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이벤트 흐름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 dirty="0"/>
                        <a:t>기본 흐름:</a:t>
                      </a:r>
                      <a:endParaRPr sz="1200" u="none" strike="noStrike" cap="none" dirty="0"/>
                    </a:p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sz="1200" dirty="0"/>
                        <a:t>사용자는 </a:t>
                      </a:r>
                      <a:r>
                        <a:rPr lang="ko-KR" sz="1200" dirty="0" err="1"/>
                        <a:t>워치</a:t>
                      </a:r>
                      <a:r>
                        <a:rPr lang="ko-KR" sz="1200" dirty="0"/>
                        <a:t> </a:t>
                      </a:r>
                      <a:r>
                        <a:rPr lang="ko-KR" sz="1200" b="1" dirty="0" err="1"/>
                        <a:t>메인화면</a:t>
                      </a:r>
                      <a:r>
                        <a:rPr lang="ko-KR" sz="1200" dirty="0" err="1"/>
                        <a:t>에</a:t>
                      </a:r>
                      <a:r>
                        <a:rPr lang="ko-KR" sz="1200" dirty="0"/>
                        <a:t> 있는 </a:t>
                      </a:r>
                      <a:r>
                        <a:rPr lang="ko-KR" sz="1200" b="1" dirty="0" err="1"/>
                        <a:t>재연결</a:t>
                      </a:r>
                      <a:r>
                        <a:rPr lang="ko-KR" sz="1200" b="1" dirty="0"/>
                        <a:t> 버튼</a:t>
                      </a:r>
                      <a:r>
                        <a:rPr lang="ko-KR" sz="1200" dirty="0"/>
                        <a:t>을 누른다</a:t>
                      </a:r>
                      <a:r>
                        <a:rPr lang="en-US" altLang="ko-KR" sz="1200" dirty="0"/>
                        <a:t>.</a:t>
                      </a:r>
                      <a:endParaRPr sz="1200" dirty="0"/>
                    </a:p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ko-KR" sz="1200" dirty="0" err="1"/>
                        <a:t>워치는</a:t>
                      </a:r>
                      <a:r>
                        <a:rPr lang="ko-KR" sz="1200" dirty="0"/>
                        <a:t> 가장 최근에 등록되었던 우산을 탐색하여 연결을 시도한다.</a:t>
                      </a:r>
                      <a:endParaRPr sz="1200" dirty="0"/>
                    </a:p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ko-KR" sz="1200" dirty="0"/>
                        <a:t>연결이 성공하면 알람을 </a:t>
                      </a:r>
                      <a:r>
                        <a:rPr lang="ko-KR" sz="1200" dirty="0" err="1"/>
                        <a:t>보내고</a:t>
                      </a:r>
                      <a:r>
                        <a:rPr lang="ko-KR" sz="1200" dirty="0" err="1">
                          <a:solidFill>
                            <a:schemeClr val="dk1"/>
                          </a:solidFill>
                        </a:rPr>
                        <a:t>“</a:t>
                      </a:r>
                      <a:r>
                        <a:rPr lang="ko-KR" sz="1200" b="0" dirty="0" err="1">
                          <a:solidFill>
                            <a:schemeClr val="dk1"/>
                          </a:solidFill>
                        </a:rPr>
                        <a:t>우산과</a:t>
                      </a:r>
                      <a:r>
                        <a:rPr lang="ko-KR" sz="12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200" b="0" dirty="0" err="1">
                          <a:solidFill>
                            <a:schemeClr val="dk1"/>
                          </a:solidFill>
                        </a:rPr>
                        <a:t>연결됨</a:t>
                      </a:r>
                      <a:r>
                        <a:rPr lang="ko-KR" sz="1200" dirty="0" err="1">
                          <a:solidFill>
                            <a:schemeClr val="dk1"/>
                          </a:solidFill>
                        </a:rPr>
                        <a:t>”이라는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</a:rPr>
                        <a:t> 팝업 메시지를 띄운다.</a:t>
                      </a:r>
                      <a:endParaRPr sz="1200" dirty="0"/>
                    </a:p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ko-KR" sz="1200" dirty="0"/>
                        <a:t>연결이 실패하면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알람을 보내고</a:t>
                      </a:r>
                      <a:r>
                        <a:rPr lang="ko-KR" sz="1200" dirty="0"/>
                        <a:t> “우산과 연결에 실패했습니다.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sz="1200" dirty="0"/>
                        <a:t>다시 시도해주세요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sz="1200" dirty="0"/>
                        <a:t>”라는 팝업 메시지를 띄운다.</a:t>
                      </a:r>
                      <a:endParaRPr sz="1200" dirty="0"/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ko-KR" sz="1200" b="1" dirty="0" err="1">
                          <a:solidFill>
                            <a:schemeClr val="dk1"/>
                          </a:solidFill>
                        </a:rPr>
                        <a:t>워치</a:t>
                      </a:r>
                      <a:r>
                        <a:rPr lang="ko-KR" sz="1200" b="1" dirty="0">
                          <a:solidFill>
                            <a:schemeClr val="dk1"/>
                          </a:solidFill>
                        </a:rPr>
                        <a:t> 앱 </a:t>
                      </a:r>
                      <a:r>
                        <a:rPr lang="ko-KR" sz="1200" b="1" dirty="0" err="1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sz="1200" dirty="0" err="1">
                          <a:solidFill>
                            <a:schemeClr val="dk1"/>
                          </a:solidFill>
                        </a:rPr>
                        <a:t>에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200" b="1" dirty="0">
                          <a:solidFill>
                            <a:schemeClr val="dk1"/>
                          </a:solidFill>
                        </a:rPr>
                        <a:t>“[디바이스 이름]”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</a:rPr>
                        <a:t> 과 </a:t>
                      </a:r>
                      <a:r>
                        <a:rPr lang="ko-KR" sz="1200" b="1" dirty="0">
                          <a:solidFill>
                            <a:schemeClr val="dk1"/>
                          </a:solidFill>
                        </a:rPr>
                        <a:t>“</a:t>
                      </a:r>
                      <a:r>
                        <a:rPr lang="ko-KR" sz="1200" b="1" dirty="0" err="1">
                          <a:solidFill>
                            <a:schemeClr val="dk1"/>
                          </a:solidFill>
                        </a:rPr>
                        <a:t>연결됨”</a:t>
                      </a:r>
                      <a:r>
                        <a:rPr lang="ko-KR" sz="1200" dirty="0" err="1">
                          <a:solidFill>
                            <a:schemeClr val="dk1"/>
                          </a:solidFill>
                        </a:rPr>
                        <a:t>을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</a:rPr>
                        <a:t> 띄운다.</a:t>
                      </a:r>
                      <a:endParaRPr sz="1200" dirty="0"/>
                    </a:p>
                  </a:txBody>
                  <a:tcPr marL="109710" marR="109710" marT="109710" marB="10971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후행 조건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 dirty="0" err="1"/>
                        <a:t>워치와</a:t>
                      </a:r>
                      <a:r>
                        <a:rPr lang="ko-KR" sz="1200" u="none" strike="noStrike" cap="none" dirty="0"/>
                        <a:t> 우산은 블루투스로 연결되어야 한다.</a:t>
                      </a:r>
                      <a:endParaRPr sz="1200" u="none" strike="noStrike" cap="none" dirty="0"/>
                    </a:p>
                  </a:txBody>
                  <a:tcPr marL="109710" marR="109710" marT="109710" marB="10971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958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대안 흐름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</a:rPr>
                        <a:t>3</a:t>
                      </a: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-1. 워치가 진동모드일 경우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워치는 진동 알람을 보낸다.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흐름 </a:t>
                      </a:r>
                      <a:r>
                        <a:rPr lang="ko-KR" sz="1200">
                          <a:solidFill>
                            <a:schemeClr val="dk1"/>
                          </a:solidFill>
                        </a:rPr>
                        <a:t>5 </a:t>
                      </a: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으로 이동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</a:rPr>
                        <a:t>3</a:t>
                      </a: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-2. 워치가 소리모드일 경우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워치는 소리 알람을 보낸다.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흐름 </a:t>
                      </a:r>
                      <a:r>
                        <a:rPr lang="ko-KR" sz="1200">
                          <a:solidFill>
                            <a:schemeClr val="dk1"/>
                          </a:solidFill>
                        </a:rPr>
                        <a:t>5</a:t>
                      </a: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으로 이동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</a:rPr>
                        <a:t>4-1 . 흐름 1로 이동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109710" marR="109710" marT="109710" marB="10971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비기능적 요구사항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</a:rPr>
                        <a:t>성능 : 우산과 </a:t>
                      </a:r>
                      <a:r>
                        <a:rPr lang="ko-KR" sz="1200" u="none" strike="noStrike" cap="none" dirty="0" err="1">
                          <a:solidFill>
                            <a:schemeClr val="dk1"/>
                          </a:solidFill>
                        </a:rPr>
                        <a:t>워치가</a:t>
                      </a: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</a:rPr>
                        <a:t> 연결된 직후 3초 이내로 </a:t>
                      </a:r>
                      <a:r>
                        <a:rPr lang="ko-KR" sz="1200" u="none" strike="noStrike" cap="none" dirty="0" err="1">
                          <a:solidFill>
                            <a:schemeClr val="dk1"/>
                          </a:solidFill>
                        </a:rPr>
                        <a:t>워치에</a:t>
                      </a: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</a:rPr>
                        <a:t> 알림이 울려야 한다.</a:t>
                      </a:r>
                      <a:endParaRPr sz="1200" u="none" strike="noStrike" cap="none" dirty="0"/>
                    </a:p>
                  </a:txBody>
                  <a:tcPr marL="109710" marR="109710" marT="109710" marB="10971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16" name="Google Shape;216;p26"/>
          <p:cNvSpPr/>
          <p:nvPr/>
        </p:nvSpPr>
        <p:spPr>
          <a:xfrm>
            <a:off x="609600" y="6366926"/>
            <a:ext cx="10972800" cy="4910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 sz="216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207;p25">
            <a:extLst>
              <a:ext uri="{FF2B5EF4-FFF2-40B4-BE49-F238E27FC236}">
                <a16:creationId xmlns:a16="http://schemas.microsoft.com/office/drawing/2014/main" id="{A23EB075-D84B-42DC-9170-9C7D5F97EE40}"/>
              </a:ext>
            </a:extLst>
          </p:cNvPr>
          <p:cNvSpPr txBox="1"/>
          <p:nvPr/>
        </p:nvSpPr>
        <p:spPr>
          <a:xfrm>
            <a:off x="3227070" y="114091"/>
            <a:ext cx="1108800" cy="62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r>
              <a:rPr lang="ko-KR" altLang="en-US" sz="2640" b="1" dirty="0">
                <a:solidFill>
                  <a:srgbClr val="0070C0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추가</a:t>
            </a:r>
            <a:endParaRPr sz="2640" b="1" dirty="0">
              <a:solidFill>
                <a:srgbClr val="0070C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96464C-18FB-4040-AFF8-2F10DB688DE8}"/>
              </a:ext>
            </a:extLst>
          </p:cNvPr>
          <p:cNvSpPr txBox="1"/>
          <p:nvPr/>
        </p:nvSpPr>
        <p:spPr>
          <a:xfrm>
            <a:off x="8556770" y="6534835"/>
            <a:ext cx="37442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Oh My Umbrella!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이한나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임유경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박지우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김민중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86BB4-BDCB-4BE4-8CF4-9EDFF7A558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7815"/>
            <a:ext cx="9144000" cy="1035211"/>
          </a:xfrm>
        </p:spPr>
        <p:txBody>
          <a:bodyPr/>
          <a:lstStyle/>
          <a:p>
            <a:r>
              <a:rPr lang="ko-KR" altLang="en-US" dirty="0"/>
              <a:t>진행 상황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685C699-3CA5-4680-968D-FE2176FBE2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91208" y="4235480"/>
            <a:ext cx="3886721" cy="638523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dirty="0"/>
              <a:t>GUI </a:t>
            </a:r>
            <a:r>
              <a:rPr lang="ko-KR" altLang="en-US" dirty="0"/>
              <a:t>및 기능 진행 상황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46974-F9AB-40DA-921D-391FC54667AF}"/>
              </a:ext>
            </a:extLst>
          </p:cNvPr>
          <p:cNvSpPr txBox="1"/>
          <p:nvPr/>
        </p:nvSpPr>
        <p:spPr>
          <a:xfrm>
            <a:off x="8556770" y="6534835"/>
            <a:ext cx="37442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Oh My Umbrella!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이한나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임유경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박지우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김민중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803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EBF943B-3FB6-446C-813D-4FEF96B82EF8}"/>
              </a:ext>
            </a:extLst>
          </p:cNvPr>
          <p:cNvSpPr txBox="1"/>
          <p:nvPr/>
        </p:nvSpPr>
        <p:spPr>
          <a:xfrm>
            <a:off x="763396" y="815105"/>
            <a:ext cx="5629014" cy="814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1) </a:t>
            </a:r>
            <a:r>
              <a:rPr lang="ko-KR" altLang="en-US" sz="3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메인화면</a:t>
            </a:r>
            <a:endParaRPr lang="en-US" altLang="ko-KR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29C7E8-F54E-425E-AFB5-EA15B1412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674" y="1222310"/>
            <a:ext cx="3790652" cy="50105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2628A6-1BBC-4480-911C-3647A439672F}"/>
              </a:ext>
            </a:extLst>
          </p:cNvPr>
          <p:cNvSpPr txBox="1"/>
          <p:nvPr/>
        </p:nvSpPr>
        <p:spPr>
          <a:xfrm>
            <a:off x="8556770" y="6534835"/>
            <a:ext cx="37442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Oh My Umbrella!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이한나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임유경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박지우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김민중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134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2018E1B-E0B9-4440-AFF3-4112E50A2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그림 18" descr="텍스트, 손목시계, 장치이(가) 표시된 사진&#10;&#10;자동 생성된 설명">
            <a:extLst>
              <a:ext uri="{FF2B5EF4-FFF2-40B4-BE49-F238E27FC236}">
                <a16:creationId xmlns:a16="http://schemas.microsoft.com/office/drawing/2014/main" id="{1F01A0D3-2504-4593-B335-1625E3B80F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53" b="-1"/>
          <a:stretch/>
        </p:blipFill>
        <p:spPr>
          <a:xfrm>
            <a:off x="4968269" y="3151870"/>
            <a:ext cx="2255462" cy="315523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855F283-1AD5-4638-ADEA-E0AFC6EEE9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65" b="-1"/>
          <a:stretch/>
        </p:blipFill>
        <p:spPr>
          <a:xfrm>
            <a:off x="315715" y="3148392"/>
            <a:ext cx="2255462" cy="315523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6BC3270-8D56-4D23-A25E-8619563F31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" r="3542" b="-1"/>
          <a:stretch/>
        </p:blipFill>
        <p:spPr>
          <a:xfrm>
            <a:off x="2641992" y="3151870"/>
            <a:ext cx="2255462" cy="3155238"/>
          </a:xfrm>
          <a:prstGeom prst="rect">
            <a:avLst/>
          </a:prstGeom>
        </p:spPr>
      </p:pic>
      <p:pic>
        <p:nvPicPr>
          <p:cNvPr id="24" name="그림 23" descr="텍스트, 손목시계이(가) 표시된 사진&#10;&#10;자동 생성된 설명">
            <a:extLst>
              <a:ext uri="{FF2B5EF4-FFF2-40B4-BE49-F238E27FC236}">
                <a16:creationId xmlns:a16="http://schemas.microsoft.com/office/drawing/2014/main" id="{3AAF8864-D6DD-4159-BCEC-136BEF3A4D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0" r="8208" b="-1"/>
          <a:stretch/>
        </p:blipFill>
        <p:spPr>
          <a:xfrm>
            <a:off x="9620823" y="3151870"/>
            <a:ext cx="2255462" cy="315523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0F8C540-76EE-4910-870A-0CDB59C7FCD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4" r="6371" b="-1"/>
          <a:stretch/>
        </p:blipFill>
        <p:spPr>
          <a:xfrm>
            <a:off x="7294546" y="3151870"/>
            <a:ext cx="2255462" cy="315523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7BBC445-7388-4D95-A81C-146DDEC668EE}"/>
              </a:ext>
            </a:extLst>
          </p:cNvPr>
          <p:cNvSpPr txBox="1"/>
          <p:nvPr/>
        </p:nvSpPr>
        <p:spPr>
          <a:xfrm>
            <a:off x="1175630" y="2755129"/>
            <a:ext cx="5374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</a:rPr>
              <a:t>①</a:t>
            </a:r>
            <a:endParaRPr lang="ko-KR" altLang="en-US" sz="25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F4367A-EE9B-4EB7-8D62-89F5309B1E34}"/>
              </a:ext>
            </a:extLst>
          </p:cNvPr>
          <p:cNvSpPr txBox="1"/>
          <p:nvPr/>
        </p:nvSpPr>
        <p:spPr>
          <a:xfrm>
            <a:off x="3501000" y="2744459"/>
            <a:ext cx="5374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</a:rPr>
              <a:t>②</a:t>
            </a:r>
            <a:endParaRPr lang="ko-KR" altLang="en-US" sz="25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F694D63-5D96-4957-9883-3302D49F0350}"/>
              </a:ext>
            </a:extLst>
          </p:cNvPr>
          <p:cNvSpPr txBox="1"/>
          <p:nvPr/>
        </p:nvSpPr>
        <p:spPr>
          <a:xfrm>
            <a:off x="6035377" y="2749260"/>
            <a:ext cx="5374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</a:rPr>
              <a:t>③</a:t>
            </a:r>
            <a:endParaRPr lang="ko-KR" altLang="en-US" sz="25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37BBA0-6A6E-4DC6-B91D-138D81624DDD}"/>
              </a:ext>
            </a:extLst>
          </p:cNvPr>
          <p:cNvSpPr txBox="1"/>
          <p:nvPr/>
        </p:nvSpPr>
        <p:spPr>
          <a:xfrm>
            <a:off x="8129732" y="2755129"/>
            <a:ext cx="5374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</a:rPr>
              <a:t>④</a:t>
            </a:r>
            <a:endParaRPr lang="ko-KR" altLang="en-US" sz="25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DA511E-D7C5-4494-A903-EBC9A656045E}"/>
              </a:ext>
            </a:extLst>
          </p:cNvPr>
          <p:cNvSpPr txBox="1"/>
          <p:nvPr/>
        </p:nvSpPr>
        <p:spPr>
          <a:xfrm>
            <a:off x="10456009" y="2755129"/>
            <a:ext cx="5374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</a:rPr>
              <a:t>⑤</a:t>
            </a:r>
            <a:endParaRPr lang="ko-KR" altLang="en-US" sz="25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7EEA3F9-7141-4193-9AC7-E7073C1F6BB3}"/>
              </a:ext>
            </a:extLst>
          </p:cNvPr>
          <p:cNvSpPr txBox="1"/>
          <p:nvPr/>
        </p:nvSpPr>
        <p:spPr>
          <a:xfrm>
            <a:off x="763396" y="815105"/>
            <a:ext cx="5629014" cy="814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000" dirty="0">
                <a:latin typeface="+mj-lt"/>
                <a:ea typeface="+mj-ea"/>
                <a:cs typeface="+mj-cs"/>
              </a:rPr>
              <a:t>2</a:t>
            </a:r>
            <a:r>
              <a:rPr lang="en-US" altLang="ko-KR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 </a:t>
            </a:r>
            <a:r>
              <a:rPr lang="ko-KR" altLang="en-US" sz="3000" dirty="0">
                <a:latin typeface="+mj-lt"/>
                <a:ea typeface="+mj-ea"/>
                <a:cs typeface="+mj-cs"/>
              </a:rPr>
              <a:t>알림 설정 </a:t>
            </a:r>
            <a:r>
              <a:rPr lang="ko-KR" alt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화면</a:t>
            </a:r>
            <a:endParaRPr lang="en-US" altLang="ko-KR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0A943A-A7D6-4967-AC0C-EEEBF9D94099}"/>
              </a:ext>
            </a:extLst>
          </p:cNvPr>
          <p:cNvSpPr txBox="1"/>
          <p:nvPr/>
        </p:nvSpPr>
        <p:spPr>
          <a:xfrm>
            <a:off x="1414934" y="1501277"/>
            <a:ext cx="9359081" cy="1114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알림 </a:t>
            </a:r>
            <a:r>
              <a:rPr lang="en-US" altLang="ko-KR" dirty="0"/>
              <a:t>on/off</a:t>
            </a:r>
            <a:r>
              <a:rPr lang="ko-KR" altLang="en-US" dirty="0"/>
              <a:t>버튼 생성 </a:t>
            </a:r>
            <a:r>
              <a:rPr lang="en-US" altLang="ko-KR" dirty="0"/>
              <a:t>(</a:t>
            </a:r>
            <a:r>
              <a:rPr lang="ko-KR" altLang="en-US" dirty="0"/>
              <a:t>기능은 아직 구현 못함</a:t>
            </a:r>
            <a:r>
              <a:rPr lang="en-US" altLang="ko-KR" dirty="0"/>
              <a:t>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알림 시간 설정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en-US" dirty="0"/>
              <a:t>현재 설정된 시간이 선택한 시간으로 갱신됨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0FDDA6-3D26-45B2-A25E-6E0650014FDA}"/>
              </a:ext>
            </a:extLst>
          </p:cNvPr>
          <p:cNvSpPr txBox="1"/>
          <p:nvPr/>
        </p:nvSpPr>
        <p:spPr>
          <a:xfrm>
            <a:off x="8556770" y="6534835"/>
            <a:ext cx="37442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Oh My Umbrella!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이한나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임유경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박지우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김민중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508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>
            <a:extLst>
              <a:ext uri="{FF2B5EF4-FFF2-40B4-BE49-F238E27FC236}">
                <a16:creationId xmlns:a16="http://schemas.microsoft.com/office/drawing/2014/main" id="{8BA3C408-0FBC-4A5B-A874-7D08A3D5A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95" y="3482234"/>
            <a:ext cx="2237129" cy="2753390"/>
          </a:xfrm>
          <a:prstGeom prst="rect">
            <a:avLst/>
          </a:prstGeom>
        </p:spPr>
      </p:pic>
      <p:pic>
        <p:nvPicPr>
          <p:cNvPr id="47" name="그림 46" descr="손목시계이(가) 표시된 사진&#10;&#10;자동 생성된 설명">
            <a:extLst>
              <a:ext uri="{FF2B5EF4-FFF2-40B4-BE49-F238E27FC236}">
                <a16:creationId xmlns:a16="http://schemas.microsoft.com/office/drawing/2014/main" id="{29BD4C97-460E-4B25-B7F2-7C8E7E54DF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r="7250" b="-1"/>
          <a:stretch/>
        </p:blipFill>
        <p:spPr>
          <a:xfrm>
            <a:off x="757555" y="3425628"/>
            <a:ext cx="1968203" cy="275338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41DA2141-3ED4-41E9-A9DF-4DED25080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910" y="3407628"/>
            <a:ext cx="2209594" cy="2753389"/>
          </a:xfrm>
          <a:prstGeom prst="rect">
            <a:avLst/>
          </a:prstGeom>
        </p:spPr>
      </p:pic>
      <p:pic>
        <p:nvPicPr>
          <p:cNvPr id="49" name="그림 48" descr="손목시계이(가) 표시된 사진&#10;&#10;자동 생성된 설명">
            <a:extLst>
              <a:ext uri="{FF2B5EF4-FFF2-40B4-BE49-F238E27FC236}">
                <a16:creationId xmlns:a16="http://schemas.microsoft.com/office/drawing/2014/main" id="{96EB0F60-260C-40D5-A9EB-91526D16BA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" r="5172" b="-1"/>
          <a:stretch/>
        </p:blipFill>
        <p:spPr>
          <a:xfrm>
            <a:off x="6566758" y="373225"/>
            <a:ext cx="1968205" cy="2753389"/>
          </a:xfrm>
          <a:prstGeom prst="rect">
            <a:avLst/>
          </a:prstGeom>
        </p:spPr>
      </p:pic>
      <p:pic>
        <p:nvPicPr>
          <p:cNvPr id="50" name="그림 49" descr="텍스트, 손목시계이(가) 표시된 사진&#10;&#10;자동 생성된 설명">
            <a:extLst>
              <a:ext uri="{FF2B5EF4-FFF2-40B4-BE49-F238E27FC236}">
                <a16:creationId xmlns:a16="http://schemas.microsoft.com/office/drawing/2014/main" id="{FB3E3862-1B0C-4EFD-8680-2152884E491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" r="4679" b="-1"/>
          <a:stretch/>
        </p:blipFill>
        <p:spPr>
          <a:xfrm>
            <a:off x="3577620" y="3425628"/>
            <a:ext cx="2091663" cy="2926079"/>
          </a:xfrm>
          <a:prstGeom prst="rect">
            <a:avLst/>
          </a:prstGeom>
        </p:spPr>
      </p:pic>
      <p:pic>
        <p:nvPicPr>
          <p:cNvPr id="51" name="그림 50" descr="손목시계이(가) 표시된 사진&#10;&#10;자동 생성된 설명">
            <a:extLst>
              <a:ext uri="{FF2B5EF4-FFF2-40B4-BE49-F238E27FC236}">
                <a16:creationId xmlns:a16="http://schemas.microsoft.com/office/drawing/2014/main" id="{A96A1F52-026B-44F5-8371-1CF7CA5C758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9" r="3802" b="-1"/>
          <a:stretch/>
        </p:blipFill>
        <p:spPr>
          <a:xfrm>
            <a:off x="9262910" y="373225"/>
            <a:ext cx="2091672" cy="292607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1C28090-B7AC-4CA1-B0C7-3B6004BBA74D}"/>
              </a:ext>
            </a:extLst>
          </p:cNvPr>
          <p:cNvSpPr txBox="1"/>
          <p:nvPr/>
        </p:nvSpPr>
        <p:spPr>
          <a:xfrm>
            <a:off x="6298035" y="696983"/>
            <a:ext cx="5374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</a:rPr>
              <a:t>①</a:t>
            </a:r>
            <a:endParaRPr lang="ko-KR" altLang="en-US" sz="25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1951D84-39E5-45E4-9156-B159AE6A7D7A}"/>
              </a:ext>
            </a:extLst>
          </p:cNvPr>
          <p:cNvSpPr txBox="1"/>
          <p:nvPr/>
        </p:nvSpPr>
        <p:spPr>
          <a:xfrm>
            <a:off x="8994187" y="696983"/>
            <a:ext cx="5374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</a:rPr>
              <a:t>②</a:t>
            </a:r>
            <a:endParaRPr lang="ko-KR" altLang="en-US" sz="25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196111C-6A5C-4A35-B315-CFDC740672DA}"/>
              </a:ext>
            </a:extLst>
          </p:cNvPr>
          <p:cNvSpPr txBox="1"/>
          <p:nvPr/>
        </p:nvSpPr>
        <p:spPr>
          <a:xfrm>
            <a:off x="432792" y="3710838"/>
            <a:ext cx="5374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</a:rPr>
              <a:t>③</a:t>
            </a:r>
            <a:endParaRPr lang="ko-KR" altLang="en-US" sz="25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48D45C6-3694-4A57-A82E-391AA83A17B4}"/>
              </a:ext>
            </a:extLst>
          </p:cNvPr>
          <p:cNvSpPr txBox="1"/>
          <p:nvPr/>
        </p:nvSpPr>
        <p:spPr>
          <a:xfrm>
            <a:off x="3308897" y="3710838"/>
            <a:ext cx="5374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</a:rPr>
              <a:t>④</a:t>
            </a:r>
            <a:endParaRPr lang="ko-KR" altLang="en-US" sz="25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B066B3B-0593-46F2-A58C-C363AF4BBE11}"/>
              </a:ext>
            </a:extLst>
          </p:cNvPr>
          <p:cNvSpPr txBox="1"/>
          <p:nvPr/>
        </p:nvSpPr>
        <p:spPr>
          <a:xfrm>
            <a:off x="6298035" y="3710838"/>
            <a:ext cx="5374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</a:rPr>
              <a:t>⑤</a:t>
            </a:r>
            <a:endParaRPr lang="ko-KR" altLang="en-US" sz="25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36BD3F4-B3F8-4E4A-88FE-3805713A30A4}"/>
              </a:ext>
            </a:extLst>
          </p:cNvPr>
          <p:cNvSpPr txBox="1"/>
          <p:nvPr/>
        </p:nvSpPr>
        <p:spPr>
          <a:xfrm>
            <a:off x="8994187" y="3710838"/>
            <a:ext cx="5374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</a:rPr>
              <a:t>⑥</a:t>
            </a:r>
            <a:endParaRPr lang="ko-KR" altLang="en-US" sz="25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A268639-D9F6-4335-94C2-8ECB342B76E9}"/>
              </a:ext>
            </a:extLst>
          </p:cNvPr>
          <p:cNvSpPr txBox="1"/>
          <p:nvPr/>
        </p:nvSpPr>
        <p:spPr>
          <a:xfrm>
            <a:off x="763396" y="815105"/>
            <a:ext cx="5629014" cy="814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000" dirty="0">
                <a:latin typeface="+mj-lt"/>
                <a:ea typeface="+mj-ea"/>
                <a:cs typeface="+mj-cs"/>
              </a:rPr>
              <a:t>3) </a:t>
            </a:r>
            <a:r>
              <a:rPr lang="ko-KR" altLang="en-US" sz="3000" dirty="0">
                <a:latin typeface="+mj-lt"/>
                <a:ea typeface="+mj-ea"/>
                <a:cs typeface="+mj-cs"/>
              </a:rPr>
              <a:t>지역 설정 </a:t>
            </a:r>
            <a:r>
              <a:rPr lang="ko-KR" alt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화면</a:t>
            </a:r>
            <a:endParaRPr lang="en-US" altLang="ko-KR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8A0EB7C-72E7-408B-8059-89593F33F5B6}"/>
              </a:ext>
            </a:extLst>
          </p:cNvPr>
          <p:cNvSpPr txBox="1"/>
          <p:nvPr/>
        </p:nvSpPr>
        <p:spPr>
          <a:xfrm>
            <a:off x="1408489" y="1547023"/>
            <a:ext cx="4699045" cy="1112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도</a:t>
            </a:r>
            <a:r>
              <a:rPr lang="en-US" altLang="ko-KR" dirty="0"/>
              <a:t>, </a:t>
            </a:r>
            <a:r>
              <a:rPr lang="ko-KR" altLang="en-US" dirty="0"/>
              <a:t>시</a:t>
            </a:r>
            <a:r>
              <a:rPr lang="en-US" altLang="ko-KR" dirty="0"/>
              <a:t>/</a:t>
            </a:r>
            <a:r>
              <a:rPr lang="ko-KR" altLang="en-US" dirty="0"/>
              <a:t>군</a:t>
            </a:r>
            <a:r>
              <a:rPr lang="en-US" altLang="ko-KR" dirty="0"/>
              <a:t>/</a:t>
            </a:r>
            <a:r>
              <a:rPr lang="ko-KR" altLang="en-US" dirty="0"/>
              <a:t>구 선택</a:t>
            </a:r>
            <a:br>
              <a:rPr lang="en-US" altLang="ko-KR" dirty="0"/>
            </a:b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en-US" dirty="0"/>
              <a:t>목적지가 선택한 지역으로 갱신됨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567FB8-69E9-427F-BE74-BBA4FC7D407C}"/>
              </a:ext>
            </a:extLst>
          </p:cNvPr>
          <p:cNvSpPr txBox="1"/>
          <p:nvPr/>
        </p:nvSpPr>
        <p:spPr>
          <a:xfrm>
            <a:off x="8556770" y="6534835"/>
            <a:ext cx="37442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Oh My Umbrella!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이한나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임유경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박지우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김민중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357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08DBFF5-6173-4EEA-87E9-34302F4C6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70" y="1345102"/>
            <a:ext cx="3921060" cy="52224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8B5790-3D71-4BA6-AFC4-88B822CFD4B6}"/>
              </a:ext>
            </a:extLst>
          </p:cNvPr>
          <p:cNvSpPr txBox="1"/>
          <p:nvPr/>
        </p:nvSpPr>
        <p:spPr>
          <a:xfrm>
            <a:off x="763396" y="815105"/>
            <a:ext cx="5629014" cy="814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000" dirty="0">
                <a:latin typeface="+mj-lt"/>
                <a:ea typeface="+mj-ea"/>
                <a:cs typeface="+mj-cs"/>
              </a:rPr>
              <a:t>4) </a:t>
            </a:r>
            <a:r>
              <a:rPr lang="ko-KR" altLang="en-US" sz="3000" dirty="0">
                <a:latin typeface="+mj-lt"/>
                <a:ea typeface="+mj-ea"/>
                <a:cs typeface="+mj-cs"/>
              </a:rPr>
              <a:t>우산 관리 </a:t>
            </a:r>
            <a:r>
              <a:rPr lang="ko-KR" alt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화면</a:t>
            </a:r>
            <a:endParaRPr lang="en-US" altLang="ko-KR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880034-78AA-4093-8D19-D8825C64C6BE}"/>
              </a:ext>
            </a:extLst>
          </p:cNvPr>
          <p:cNvSpPr txBox="1"/>
          <p:nvPr/>
        </p:nvSpPr>
        <p:spPr>
          <a:xfrm>
            <a:off x="8556770" y="6534835"/>
            <a:ext cx="37442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Oh My Umbrella!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이한나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임유경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박지우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김민중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470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776</Words>
  <Application>Microsoft Office PowerPoint</Application>
  <PresentationFormat>와이드스크린</PresentationFormat>
  <Paragraphs>140</Paragraphs>
  <Slides>12</Slides>
  <Notes>3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맑은 고딕</vt:lpstr>
      <vt:lpstr>맑은 고딕</vt:lpstr>
      <vt:lpstr>Arial</vt:lpstr>
      <vt:lpstr>Wingdings</vt:lpstr>
      <vt:lpstr>Office 테마</vt:lpstr>
      <vt:lpstr>유스케이스 변경사항</vt:lpstr>
      <vt:lpstr>PowerPoint 프레젠테이션</vt:lpstr>
      <vt:lpstr>PowerPoint 프레젠테이션</vt:lpstr>
      <vt:lpstr>PowerPoint 프레젠테이션</vt:lpstr>
      <vt:lpstr>진행 상황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유스케이스 변경사항</dc:title>
  <dc:creator>이 한나</dc:creator>
  <cp:lastModifiedBy>이 한나</cp:lastModifiedBy>
  <cp:revision>8</cp:revision>
  <dcterms:created xsi:type="dcterms:W3CDTF">2021-03-22T18:06:11Z</dcterms:created>
  <dcterms:modified xsi:type="dcterms:W3CDTF">2021-03-22T19:14:04Z</dcterms:modified>
</cp:coreProperties>
</file>